
<file path=[Content_Types].xml><?xml version="1.0" encoding="utf-8"?>
<Types xmlns="http://schemas.openxmlformats.org/package/2006/content-types">
  <Default Extension="png" ContentType="image/png"/>
  <Default Extension="m4a" ContentType="audio/mp4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9" r:id="rId7"/>
    <p:sldId id="261" r:id="rId8"/>
    <p:sldId id="270" r:id="rId9"/>
    <p:sldId id="271" r:id="rId10"/>
    <p:sldId id="272" r:id="rId11"/>
    <p:sldId id="262" r:id="rId12"/>
    <p:sldId id="263" r:id="rId13"/>
    <p:sldId id="264" r:id="rId14"/>
    <p:sldId id="265" r:id="rId15"/>
    <p:sldId id="266" r:id="rId16"/>
    <p:sldId id="267" r:id="rId17"/>
    <p:sldId id="273" r:id="rId18"/>
    <p:sldId id="274" r:id="rId19"/>
    <p:sldId id="275" r:id="rId20"/>
    <p:sldId id="276" r:id="rId21"/>
  </p:sldIdLst>
  <p:sldSz cx="9144000" cy="5143500" type="screen16x9"/>
  <p:notesSz cx="6858000" cy="9144000"/>
  <p:embeddedFontLst>
    <p:embeddedFont>
      <p:font typeface="Montserrat" panose="020B0604020202020204" charset="0"/>
      <p:regular r:id="rId23"/>
      <p:bold r:id="rId24"/>
      <p:italic r:id="rId25"/>
      <p:boldItalic r:id="rId26"/>
    </p:embeddedFont>
    <p:embeddedFont>
      <p:font typeface="Lato" panose="020B0604020202020204" charset="0"/>
      <p:regular r:id="rId27"/>
      <p:bold r:id="rId28"/>
      <p:italic r:id="rId29"/>
      <p:bold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46C174F-5D87-4855-8F16-1E2E29D24E6A}">
  <a:tblStyle styleId="{046C174F-5D87-4855-8F16-1E2E29D24E6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2" autoAdjust="0"/>
    <p:restoredTop sz="94660"/>
  </p:normalViewPr>
  <p:slideViewPr>
    <p:cSldViewPr snapToGrid="0">
      <p:cViewPr>
        <p:scale>
          <a:sx n="82" d="100"/>
          <a:sy n="82" d="100"/>
        </p:scale>
        <p:origin x="780" y="12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1100"/>
              <a:buChar char="●"/>
              <a:defRPr sz="1100"/>
            </a:lvl1pPr>
            <a:lvl2pPr lvl="1">
              <a:spcBef>
                <a:spcPts val="0"/>
              </a:spcBef>
              <a:buSzPts val="1100"/>
              <a:buChar char="○"/>
              <a:defRPr sz="1100"/>
            </a:lvl2pPr>
            <a:lvl3pPr lvl="2">
              <a:spcBef>
                <a:spcPts val="0"/>
              </a:spcBef>
              <a:buSzPts val="1100"/>
              <a:buChar char="■"/>
              <a:defRPr sz="1100"/>
            </a:lvl3pPr>
            <a:lvl4pPr lvl="3">
              <a:spcBef>
                <a:spcPts val="0"/>
              </a:spcBef>
              <a:buSzPts val="1100"/>
              <a:buChar char="●"/>
              <a:defRPr sz="1100"/>
            </a:lvl4pPr>
            <a:lvl5pPr lvl="4">
              <a:spcBef>
                <a:spcPts val="0"/>
              </a:spcBef>
              <a:buSzPts val="1100"/>
              <a:buChar char="○"/>
              <a:defRPr sz="1100"/>
            </a:lvl5pPr>
            <a:lvl6pPr lvl="5">
              <a:spcBef>
                <a:spcPts val="0"/>
              </a:spcBef>
              <a:buSzPts val="1100"/>
              <a:buChar char="■"/>
              <a:defRPr sz="1100"/>
            </a:lvl6pPr>
            <a:lvl7pPr lvl="6">
              <a:spcBef>
                <a:spcPts val="0"/>
              </a:spcBef>
              <a:buSzPts val="1100"/>
              <a:buChar char="●"/>
              <a:defRPr sz="1100"/>
            </a:lvl7pPr>
            <a:lvl8pPr lvl="7">
              <a:spcBef>
                <a:spcPts val="0"/>
              </a:spcBef>
              <a:buSzPts val="1100"/>
              <a:buChar char="○"/>
              <a:defRPr sz="1100"/>
            </a:lvl8pPr>
            <a:lvl9pPr lvl="8">
              <a:spcBef>
                <a:spcPts val="0"/>
              </a:spcBef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Shape 1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Shape 1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Shape 2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Shape 2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Shape 1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Shape 1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Shape 1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Shape 1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Shape 1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2743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Shape 1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Shape 1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name="adj" fmla="val 0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11" name="Shape 11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Shape 1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" name="Shape 13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name="adj" fmla="val 58774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" name="Shape 14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" name="Shape 15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6" name="Shape 16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4000"/>
              <a:buNone/>
              <a:defRPr sz="4000"/>
            </a:lvl1pPr>
            <a:lvl2pPr lvl="1">
              <a:spcBef>
                <a:spcPts val="0"/>
              </a:spcBef>
              <a:buSzPts val="4000"/>
              <a:buNone/>
              <a:defRPr sz="4000"/>
            </a:lvl2pPr>
            <a:lvl3pPr lvl="2">
              <a:spcBef>
                <a:spcPts val="0"/>
              </a:spcBef>
              <a:buSzPts val="4000"/>
              <a:buNone/>
              <a:defRPr sz="4000"/>
            </a:lvl3pPr>
            <a:lvl4pPr lvl="3">
              <a:spcBef>
                <a:spcPts val="0"/>
              </a:spcBef>
              <a:buSzPts val="4000"/>
              <a:buNone/>
              <a:defRPr sz="4000"/>
            </a:lvl4pPr>
            <a:lvl5pPr lvl="4">
              <a:spcBef>
                <a:spcPts val="0"/>
              </a:spcBef>
              <a:buSzPts val="4000"/>
              <a:buNone/>
              <a:defRPr sz="4000"/>
            </a:lvl5pPr>
            <a:lvl6pPr lvl="5">
              <a:spcBef>
                <a:spcPts val="0"/>
              </a:spcBef>
              <a:buSzPts val="4000"/>
              <a:buNone/>
              <a:defRPr sz="4000"/>
            </a:lvl6pPr>
            <a:lvl7pPr lvl="6">
              <a:spcBef>
                <a:spcPts val="0"/>
              </a:spcBef>
              <a:buSzPts val="4000"/>
              <a:buNone/>
              <a:defRPr sz="4000"/>
            </a:lvl7pPr>
            <a:lvl8pPr lvl="7">
              <a:spcBef>
                <a:spcPts val="0"/>
              </a:spcBef>
              <a:buSzPts val="4000"/>
              <a:buNone/>
              <a:defRPr sz="4000"/>
            </a:lvl8pPr>
            <a:lvl9pPr lvl="8">
              <a:spcBef>
                <a:spcPts val="0"/>
              </a:spcBef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Shape 106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Shape 107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8" name="Shape 108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9" name="Shape 109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0" name="Shape 110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1" name="Shape 1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2" name="Shape 112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3" name="Shape 11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4" name="Shape 1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5" name="Shape 115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6" name="Shape 116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7" name="Shape 117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8" name="Shape 118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9" name="Shape 119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0" name="Shape 120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1" name="Shape 12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2" name="Shape 122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3" name="Shape 12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4" name="Shape 12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25" name="Shape 125"/>
          <p:cNvSpPr txBox="1">
            <a:spLocks noGrp="1"/>
          </p:cNvSpPr>
          <p:nvPr>
            <p:ph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8000"/>
              <a:buNone/>
              <a:defRPr sz="8000"/>
            </a:lvl1pPr>
            <a:lvl2pPr lvl="1">
              <a:spcBef>
                <a:spcPts val="0"/>
              </a:spcBef>
              <a:buSzPts val="8000"/>
              <a:buNone/>
              <a:defRPr sz="8000"/>
            </a:lvl2pPr>
            <a:lvl3pPr lvl="2">
              <a:spcBef>
                <a:spcPts val="0"/>
              </a:spcBef>
              <a:buSzPts val="8000"/>
              <a:buNone/>
              <a:defRPr sz="8000"/>
            </a:lvl3pPr>
            <a:lvl4pPr lvl="3">
              <a:spcBef>
                <a:spcPts val="0"/>
              </a:spcBef>
              <a:buSzPts val="8000"/>
              <a:buNone/>
              <a:defRPr sz="8000"/>
            </a:lvl4pPr>
            <a:lvl5pPr lvl="4">
              <a:spcBef>
                <a:spcPts val="0"/>
              </a:spcBef>
              <a:buSzPts val="8000"/>
              <a:buNone/>
              <a:defRPr sz="8000"/>
            </a:lvl5pPr>
            <a:lvl6pPr lvl="5">
              <a:spcBef>
                <a:spcPts val="0"/>
              </a:spcBef>
              <a:buSzPts val="8000"/>
              <a:buNone/>
              <a:defRPr sz="8000"/>
            </a:lvl6pPr>
            <a:lvl7pPr lvl="6">
              <a:spcBef>
                <a:spcPts val="0"/>
              </a:spcBef>
              <a:buSzPts val="8000"/>
              <a:buNone/>
              <a:defRPr sz="8000"/>
            </a:lvl7pPr>
            <a:lvl8pPr lvl="7">
              <a:spcBef>
                <a:spcPts val="0"/>
              </a:spcBef>
              <a:buSzPts val="8000"/>
              <a:buNone/>
              <a:defRPr sz="8000"/>
            </a:lvl8pPr>
            <a:lvl9pPr lvl="8">
              <a:spcBef>
                <a:spcPts val="0"/>
              </a:spcBef>
              <a:buSzPts val="8000"/>
              <a:buNone/>
              <a:defRPr sz="8000"/>
            </a:lvl9pPr>
          </a:lstStyle>
          <a:p>
            <a:endParaRPr/>
          </a:p>
        </p:txBody>
      </p:sp>
      <p:sp>
        <p:nvSpPr>
          <p:cNvPr id="126" name="Shape 126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1300"/>
              <a:buChar char="●"/>
              <a:defRPr/>
            </a:lvl1pPr>
            <a:lvl2pPr lvl="1">
              <a:spcBef>
                <a:spcPts val="0"/>
              </a:spcBef>
              <a:buSzPts val="1100"/>
              <a:buChar char="○"/>
              <a:defRPr/>
            </a:lvl2pPr>
            <a:lvl3pPr lvl="2">
              <a:spcBef>
                <a:spcPts val="0"/>
              </a:spcBef>
              <a:buSzPts val="1100"/>
              <a:buChar char="■"/>
              <a:defRPr/>
            </a:lvl3pPr>
            <a:lvl4pPr lvl="3">
              <a:spcBef>
                <a:spcPts val="0"/>
              </a:spcBef>
              <a:buSzPts val="1100"/>
              <a:buChar char="●"/>
              <a:defRPr/>
            </a:lvl4pPr>
            <a:lvl5pPr lvl="4">
              <a:spcBef>
                <a:spcPts val="0"/>
              </a:spcBef>
              <a:buSzPts val="1100"/>
              <a:buChar char="○"/>
              <a:defRPr/>
            </a:lvl5pPr>
            <a:lvl6pPr lvl="5">
              <a:spcBef>
                <a:spcPts val="0"/>
              </a:spcBef>
              <a:buSzPts val="1100"/>
              <a:buChar char="■"/>
              <a:defRPr/>
            </a:lvl6pPr>
            <a:lvl7pPr lvl="6">
              <a:spcBef>
                <a:spcPts val="0"/>
              </a:spcBef>
              <a:buSzPts val="1100"/>
              <a:buChar char="●"/>
              <a:defRPr/>
            </a:lvl7pPr>
            <a:lvl8pPr lvl="7">
              <a:spcBef>
                <a:spcPts val="0"/>
              </a:spcBef>
              <a:buSzPts val="1100"/>
              <a:buChar char="○"/>
              <a:defRPr/>
            </a:lvl8pPr>
            <a:lvl9pPr lvl="8">
              <a:spcBef>
                <a:spcPts val="0"/>
              </a:spcBef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7" name="Shape 1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Shape 20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Shape 2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" name="Shape 22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" name="Shape 2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" name="Shape 2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" name="Shape 25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" name="Shape 26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" name="Shape 27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" name="Shape 28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" name="Shape 29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" name="Shape 30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" name="Shape 3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" name="Shape 32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" name="Shape 3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" name="Shape 3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" name="Shape 35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" name="Shape 36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" name="Shape 37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" name="Shape 38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39" name="Shape 39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spcBef>
                <a:spcPts val="0"/>
              </a:spcBef>
              <a:buSzPts val="2800"/>
              <a:buNone/>
              <a:defRPr/>
            </a:lvl1pPr>
            <a:lvl2pPr lvl="1">
              <a:spcBef>
                <a:spcPts val="0"/>
              </a:spcBef>
              <a:buSzPts val="2800"/>
              <a:buNone/>
              <a:defRPr/>
            </a:lvl2pPr>
            <a:lvl3pPr lvl="2">
              <a:spcBef>
                <a:spcPts val="0"/>
              </a:spcBef>
              <a:buSzPts val="2800"/>
              <a:buNone/>
              <a:defRPr/>
            </a:lvl3pPr>
            <a:lvl4pPr lvl="3">
              <a:spcBef>
                <a:spcPts val="0"/>
              </a:spcBef>
              <a:buSzPts val="2800"/>
              <a:buNone/>
              <a:defRPr/>
            </a:lvl4pPr>
            <a:lvl5pPr lvl="4">
              <a:spcBef>
                <a:spcPts val="0"/>
              </a:spcBef>
              <a:buSzPts val="2800"/>
              <a:buNone/>
              <a:defRPr/>
            </a:lvl5pPr>
            <a:lvl6pPr lvl="5">
              <a:spcBef>
                <a:spcPts val="0"/>
              </a:spcBef>
              <a:buSzPts val="2800"/>
              <a:buNone/>
              <a:defRPr/>
            </a:lvl6pPr>
            <a:lvl7pPr lvl="6">
              <a:spcBef>
                <a:spcPts val="0"/>
              </a:spcBef>
              <a:buSzPts val="2800"/>
              <a:buNone/>
              <a:defRPr/>
            </a:lvl7pPr>
            <a:lvl8pPr lvl="7">
              <a:spcBef>
                <a:spcPts val="0"/>
              </a:spcBef>
              <a:buSzPts val="2800"/>
              <a:buNone/>
              <a:defRPr/>
            </a:lvl8pPr>
            <a:lvl9pPr lvl="8">
              <a:spcBef>
                <a:spcPts val="0"/>
              </a:spcBef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Shape 4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Shape 43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4" name="Shape 4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2400"/>
              <a:buNone/>
              <a:defRPr sz="2400"/>
            </a:lvl1pPr>
            <a:lvl2pPr lvl="1">
              <a:spcBef>
                <a:spcPts val="0"/>
              </a:spcBef>
              <a:buSzPts val="2400"/>
              <a:buNone/>
              <a:defRPr sz="2400"/>
            </a:lvl2pPr>
            <a:lvl3pPr lvl="2">
              <a:spcBef>
                <a:spcPts val="0"/>
              </a:spcBef>
              <a:buSzPts val="2400"/>
              <a:buNone/>
              <a:defRPr sz="2400"/>
            </a:lvl3pPr>
            <a:lvl4pPr lvl="3">
              <a:spcBef>
                <a:spcPts val="0"/>
              </a:spcBef>
              <a:buSzPts val="2400"/>
              <a:buNone/>
              <a:defRPr sz="2400"/>
            </a:lvl4pPr>
            <a:lvl5pPr lvl="4">
              <a:spcBef>
                <a:spcPts val="0"/>
              </a:spcBef>
              <a:buSzPts val="2400"/>
              <a:buNone/>
              <a:defRPr sz="2400"/>
            </a:lvl5pPr>
            <a:lvl6pPr lvl="5">
              <a:spcBef>
                <a:spcPts val="0"/>
              </a:spcBef>
              <a:buSzPts val="2400"/>
              <a:buNone/>
              <a:defRPr sz="2400"/>
            </a:lvl6pPr>
            <a:lvl7pPr lvl="6">
              <a:spcBef>
                <a:spcPts val="0"/>
              </a:spcBef>
              <a:buSzPts val="2400"/>
              <a:buNone/>
              <a:defRPr sz="2400"/>
            </a:lvl7pPr>
            <a:lvl8pPr lvl="7">
              <a:spcBef>
                <a:spcPts val="0"/>
              </a:spcBef>
              <a:buSzPts val="2400"/>
              <a:buNone/>
              <a:defRPr sz="2400"/>
            </a:lvl8pPr>
            <a:lvl9pPr lvl="8">
              <a:spcBef>
                <a:spcPts val="0"/>
              </a:spcBef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1300"/>
              <a:buChar char="●"/>
              <a:defRPr/>
            </a:lvl1pPr>
            <a:lvl2pPr lvl="1">
              <a:spcBef>
                <a:spcPts val="0"/>
              </a:spcBef>
              <a:buSzPts val="1100"/>
              <a:buChar char="○"/>
              <a:defRPr/>
            </a:lvl2pPr>
            <a:lvl3pPr lvl="2">
              <a:spcBef>
                <a:spcPts val="0"/>
              </a:spcBef>
              <a:buSzPts val="1100"/>
              <a:buChar char="■"/>
              <a:defRPr/>
            </a:lvl3pPr>
            <a:lvl4pPr lvl="3">
              <a:spcBef>
                <a:spcPts val="0"/>
              </a:spcBef>
              <a:buSzPts val="1100"/>
              <a:buChar char="●"/>
              <a:defRPr/>
            </a:lvl4pPr>
            <a:lvl5pPr lvl="4">
              <a:spcBef>
                <a:spcPts val="0"/>
              </a:spcBef>
              <a:buSzPts val="1100"/>
              <a:buChar char="○"/>
              <a:defRPr/>
            </a:lvl5pPr>
            <a:lvl6pPr lvl="5">
              <a:spcBef>
                <a:spcPts val="0"/>
              </a:spcBef>
              <a:buSzPts val="1100"/>
              <a:buChar char="■"/>
              <a:defRPr/>
            </a:lvl6pPr>
            <a:lvl7pPr lvl="6">
              <a:spcBef>
                <a:spcPts val="0"/>
              </a:spcBef>
              <a:buSzPts val="1100"/>
              <a:buChar char="●"/>
              <a:defRPr/>
            </a:lvl7pPr>
            <a:lvl8pPr lvl="7">
              <a:spcBef>
                <a:spcPts val="0"/>
              </a:spcBef>
              <a:buSzPts val="1100"/>
              <a:buChar char="○"/>
              <a:defRPr/>
            </a:lvl8pPr>
            <a:lvl9pPr lvl="8">
              <a:spcBef>
                <a:spcPts val="0"/>
              </a:spcBef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Shape 4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Shape 5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1" name="Shape 51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52" name="Shape 52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2400"/>
              <a:buNone/>
              <a:defRPr sz="2400"/>
            </a:lvl1pPr>
            <a:lvl2pPr lvl="1">
              <a:spcBef>
                <a:spcPts val="0"/>
              </a:spcBef>
              <a:buSzPts val="2400"/>
              <a:buNone/>
              <a:defRPr sz="2400"/>
            </a:lvl2pPr>
            <a:lvl3pPr lvl="2">
              <a:spcBef>
                <a:spcPts val="0"/>
              </a:spcBef>
              <a:buSzPts val="2400"/>
              <a:buNone/>
              <a:defRPr sz="2400"/>
            </a:lvl3pPr>
            <a:lvl4pPr lvl="3">
              <a:spcBef>
                <a:spcPts val="0"/>
              </a:spcBef>
              <a:buSzPts val="2400"/>
              <a:buNone/>
              <a:defRPr sz="2400"/>
            </a:lvl4pPr>
            <a:lvl5pPr lvl="4">
              <a:spcBef>
                <a:spcPts val="0"/>
              </a:spcBef>
              <a:buSzPts val="2400"/>
              <a:buNone/>
              <a:defRPr sz="2400"/>
            </a:lvl5pPr>
            <a:lvl6pPr lvl="5">
              <a:spcBef>
                <a:spcPts val="0"/>
              </a:spcBef>
              <a:buSzPts val="2400"/>
              <a:buNone/>
              <a:defRPr sz="2400"/>
            </a:lvl6pPr>
            <a:lvl7pPr lvl="6">
              <a:spcBef>
                <a:spcPts val="0"/>
              </a:spcBef>
              <a:buSzPts val="2400"/>
              <a:buNone/>
              <a:defRPr sz="2400"/>
            </a:lvl7pPr>
            <a:lvl8pPr lvl="7">
              <a:spcBef>
                <a:spcPts val="0"/>
              </a:spcBef>
              <a:buSzPts val="2400"/>
              <a:buNone/>
              <a:defRPr sz="2400"/>
            </a:lvl8pPr>
            <a:lvl9pPr lvl="8">
              <a:spcBef>
                <a:spcPts val="0"/>
              </a:spcBef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1300"/>
              <a:buChar char="●"/>
              <a:defRPr/>
            </a:lvl1pPr>
            <a:lvl2pPr lvl="1">
              <a:spcBef>
                <a:spcPts val="0"/>
              </a:spcBef>
              <a:buSzPts val="1100"/>
              <a:buChar char="○"/>
              <a:defRPr/>
            </a:lvl2pPr>
            <a:lvl3pPr lvl="2">
              <a:spcBef>
                <a:spcPts val="0"/>
              </a:spcBef>
              <a:buSzPts val="1100"/>
              <a:buChar char="■"/>
              <a:defRPr/>
            </a:lvl3pPr>
            <a:lvl4pPr lvl="3">
              <a:spcBef>
                <a:spcPts val="0"/>
              </a:spcBef>
              <a:buSzPts val="1100"/>
              <a:buChar char="●"/>
              <a:defRPr/>
            </a:lvl4pPr>
            <a:lvl5pPr lvl="4">
              <a:spcBef>
                <a:spcPts val="0"/>
              </a:spcBef>
              <a:buSzPts val="1100"/>
              <a:buChar char="○"/>
              <a:defRPr/>
            </a:lvl5pPr>
            <a:lvl6pPr lvl="5">
              <a:spcBef>
                <a:spcPts val="0"/>
              </a:spcBef>
              <a:buSzPts val="1100"/>
              <a:buChar char="■"/>
              <a:defRPr/>
            </a:lvl6pPr>
            <a:lvl7pPr lvl="6">
              <a:spcBef>
                <a:spcPts val="0"/>
              </a:spcBef>
              <a:buSzPts val="1100"/>
              <a:buChar char="●"/>
              <a:defRPr/>
            </a:lvl7pPr>
            <a:lvl8pPr lvl="7">
              <a:spcBef>
                <a:spcPts val="0"/>
              </a:spcBef>
              <a:buSzPts val="1100"/>
              <a:buChar char="○"/>
              <a:defRPr/>
            </a:lvl8pPr>
            <a:lvl9pPr lvl="8">
              <a:spcBef>
                <a:spcPts val="0"/>
              </a:spcBef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1300"/>
              <a:buChar char="●"/>
              <a:defRPr/>
            </a:lvl1pPr>
            <a:lvl2pPr lvl="1">
              <a:spcBef>
                <a:spcPts val="0"/>
              </a:spcBef>
              <a:buSzPts val="1100"/>
              <a:buChar char="○"/>
              <a:defRPr/>
            </a:lvl2pPr>
            <a:lvl3pPr lvl="2">
              <a:spcBef>
                <a:spcPts val="0"/>
              </a:spcBef>
              <a:buSzPts val="1100"/>
              <a:buChar char="■"/>
              <a:defRPr/>
            </a:lvl3pPr>
            <a:lvl4pPr lvl="3">
              <a:spcBef>
                <a:spcPts val="0"/>
              </a:spcBef>
              <a:buSzPts val="1100"/>
              <a:buChar char="●"/>
              <a:defRPr/>
            </a:lvl4pPr>
            <a:lvl5pPr lvl="4">
              <a:spcBef>
                <a:spcPts val="0"/>
              </a:spcBef>
              <a:buSzPts val="1100"/>
              <a:buChar char="○"/>
              <a:defRPr/>
            </a:lvl5pPr>
            <a:lvl6pPr lvl="5">
              <a:spcBef>
                <a:spcPts val="0"/>
              </a:spcBef>
              <a:buSzPts val="1100"/>
              <a:buChar char="■"/>
              <a:defRPr/>
            </a:lvl6pPr>
            <a:lvl7pPr lvl="6">
              <a:spcBef>
                <a:spcPts val="0"/>
              </a:spcBef>
              <a:buSzPts val="1100"/>
              <a:buChar char="●"/>
              <a:defRPr/>
            </a:lvl7pPr>
            <a:lvl8pPr lvl="7">
              <a:spcBef>
                <a:spcPts val="0"/>
              </a:spcBef>
              <a:buSzPts val="1100"/>
              <a:buChar char="○"/>
              <a:defRPr/>
            </a:lvl8pPr>
            <a:lvl9pPr lvl="8">
              <a:spcBef>
                <a:spcPts val="0"/>
              </a:spcBef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Shape 5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Shape 5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9" name="Shape 5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2400"/>
              <a:buNone/>
              <a:defRPr sz="2400"/>
            </a:lvl1pPr>
            <a:lvl2pPr lvl="1">
              <a:spcBef>
                <a:spcPts val="0"/>
              </a:spcBef>
              <a:buSzPts val="2400"/>
              <a:buNone/>
              <a:defRPr sz="2400"/>
            </a:lvl2pPr>
            <a:lvl3pPr lvl="2">
              <a:spcBef>
                <a:spcPts val="0"/>
              </a:spcBef>
              <a:buSzPts val="2400"/>
              <a:buNone/>
              <a:defRPr sz="2400"/>
            </a:lvl3pPr>
            <a:lvl4pPr lvl="3">
              <a:spcBef>
                <a:spcPts val="0"/>
              </a:spcBef>
              <a:buSzPts val="2400"/>
              <a:buNone/>
              <a:defRPr sz="2400"/>
            </a:lvl4pPr>
            <a:lvl5pPr lvl="4">
              <a:spcBef>
                <a:spcPts val="0"/>
              </a:spcBef>
              <a:buSzPts val="2400"/>
              <a:buNone/>
              <a:defRPr sz="2400"/>
            </a:lvl5pPr>
            <a:lvl6pPr lvl="5">
              <a:spcBef>
                <a:spcPts val="0"/>
              </a:spcBef>
              <a:buSzPts val="2400"/>
              <a:buNone/>
              <a:defRPr sz="2400"/>
            </a:lvl6pPr>
            <a:lvl7pPr lvl="6">
              <a:spcBef>
                <a:spcPts val="0"/>
              </a:spcBef>
              <a:buSzPts val="2400"/>
              <a:buNone/>
              <a:defRPr sz="2400"/>
            </a:lvl7pPr>
            <a:lvl8pPr lvl="7">
              <a:spcBef>
                <a:spcPts val="0"/>
              </a:spcBef>
              <a:buSzPts val="2400"/>
              <a:buNone/>
              <a:defRPr sz="2400"/>
            </a:lvl8pPr>
            <a:lvl9pPr lvl="8">
              <a:spcBef>
                <a:spcPts val="0"/>
              </a:spcBef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Shape 63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Shape 6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5" name="Shape 6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2400"/>
              <a:buNone/>
              <a:defRPr sz="2400"/>
            </a:lvl1pPr>
            <a:lvl2pPr lvl="1">
              <a:spcBef>
                <a:spcPts val="0"/>
              </a:spcBef>
              <a:buSzPts val="2400"/>
              <a:buNone/>
              <a:defRPr sz="2400"/>
            </a:lvl2pPr>
            <a:lvl3pPr lvl="2">
              <a:spcBef>
                <a:spcPts val="0"/>
              </a:spcBef>
              <a:buSzPts val="2400"/>
              <a:buNone/>
              <a:defRPr sz="2400"/>
            </a:lvl3pPr>
            <a:lvl4pPr lvl="3">
              <a:spcBef>
                <a:spcPts val="0"/>
              </a:spcBef>
              <a:buSzPts val="2400"/>
              <a:buNone/>
              <a:defRPr sz="2400"/>
            </a:lvl4pPr>
            <a:lvl5pPr lvl="4">
              <a:spcBef>
                <a:spcPts val="0"/>
              </a:spcBef>
              <a:buSzPts val="2400"/>
              <a:buNone/>
              <a:defRPr sz="2400"/>
            </a:lvl5pPr>
            <a:lvl6pPr lvl="5">
              <a:spcBef>
                <a:spcPts val="0"/>
              </a:spcBef>
              <a:buSzPts val="2400"/>
              <a:buNone/>
              <a:defRPr sz="2400"/>
            </a:lvl6pPr>
            <a:lvl7pPr lvl="6">
              <a:spcBef>
                <a:spcPts val="0"/>
              </a:spcBef>
              <a:buSzPts val="2400"/>
              <a:buNone/>
              <a:defRPr sz="2400"/>
            </a:lvl7pPr>
            <a:lvl8pPr lvl="7">
              <a:spcBef>
                <a:spcPts val="0"/>
              </a:spcBef>
              <a:buSzPts val="2400"/>
              <a:buNone/>
              <a:defRPr sz="2400"/>
            </a:lvl8pPr>
            <a:lvl9pPr lvl="8">
              <a:spcBef>
                <a:spcPts val="0"/>
              </a:spcBef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1300"/>
              <a:buChar char="●"/>
              <a:defRPr/>
            </a:lvl1pPr>
            <a:lvl2pPr lvl="1">
              <a:spcBef>
                <a:spcPts val="0"/>
              </a:spcBef>
              <a:buSzPts val="1100"/>
              <a:buChar char="○"/>
              <a:defRPr/>
            </a:lvl2pPr>
            <a:lvl3pPr lvl="2">
              <a:spcBef>
                <a:spcPts val="0"/>
              </a:spcBef>
              <a:buSzPts val="1100"/>
              <a:buChar char="■"/>
              <a:defRPr/>
            </a:lvl3pPr>
            <a:lvl4pPr lvl="3">
              <a:spcBef>
                <a:spcPts val="0"/>
              </a:spcBef>
              <a:buSzPts val="1100"/>
              <a:buChar char="●"/>
              <a:defRPr/>
            </a:lvl4pPr>
            <a:lvl5pPr lvl="4">
              <a:spcBef>
                <a:spcPts val="0"/>
              </a:spcBef>
              <a:buSzPts val="1100"/>
              <a:buChar char="○"/>
              <a:defRPr/>
            </a:lvl5pPr>
            <a:lvl6pPr lvl="5">
              <a:spcBef>
                <a:spcPts val="0"/>
              </a:spcBef>
              <a:buSzPts val="1100"/>
              <a:buChar char="■"/>
              <a:defRPr/>
            </a:lvl6pPr>
            <a:lvl7pPr lvl="6">
              <a:spcBef>
                <a:spcPts val="0"/>
              </a:spcBef>
              <a:buSzPts val="1100"/>
              <a:buChar char="●"/>
              <a:defRPr/>
            </a:lvl7pPr>
            <a:lvl8pPr lvl="7">
              <a:spcBef>
                <a:spcPts val="0"/>
              </a:spcBef>
              <a:buSzPts val="1100"/>
              <a:buChar char="○"/>
              <a:defRPr/>
            </a:lvl8pPr>
            <a:lvl9pPr lvl="8">
              <a:spcBef>
                <a:spcPts val="0"/>
              </a:spcBef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Shape 70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Shape 7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2" name="Shape 72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3" name="Shape 73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4" name="Shape 74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5" name="Shape 75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6" name="Shape 76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7" name="Shape 77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8" name="Shape 7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9" name="Shape 79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0" name="Shape 80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1" name="Shape 8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2" name="Shape 82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3" name="Shape 83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4" name="Shape 84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5" name="Shape 85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6" name="Shape 86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7" name="Shape 87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8" name="Shape 8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89" name="Shape 89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spcBef>
                <a:spcPts val="0"/>
              </a:spcBef>
              <a:buSzPts val="2800"/>
              <a:buNone/>
              <a:defRPr/>
            </a:lvl1pPr>
            <a:lvl2pPr lvl="1">
              <a:spcBef>
                <a:spcPts val="0"/>
              </a:spcBef>
              <a:buSzPts val="2800"/>
              <a:buNone/>
              <a:defRPr/>
            </a:lvl2pPr>
            <a:lvl3pPr lvl="2">
              <a:spcBef>
                <a:spcPts val="0"/>
              </a:spcBef>
              <a:buSzPts val="2800"/>
              <a:buNone/>
              <a:defRPr/>
            </a:lvl3pPr>
            <a:lvl4pPr lvl="3">
              <a:spcBef>
                <a:spcPts val="0"/>
              </a:spcBef>
              <a:buSzPts val="2800"/>
              <a:buNone/>
              <a:defRPr/>
            </a:lvl4pPr>
            <a:lvl5pPr lvl="4">
              <a:spcBef>
                <a:spcPts val="0"/>
              </a:spcBef>
              <a:buSzPts val="2800"/>
              <a:buNone/>
              <a:defRPr/>
            </a:lvl5pPr>
            <a:lvl6pPr lvl="5">
              <a:spcBef>
                <a:spcPts val="0"/>
              </a:spcBef>
              <a:buSzPts val="2800"/>
              <a:buNone/>
              <a:defRPr/>
            </a:lvl6pPr>
            <a:lvl7pPr lvl="6">
              <a:spcBef>
                <a:spcPts val="0"/>
              </a:spcBef>
              <a:buSzPts val="2800"/>
              <a:buNone/>
              <a:defRPr/>
            </a:lvl7pPr>
            <a:lvl8pPr lvl="7">
              <a:spcBef>
                <a:spcPts val="0"/>
              </a:spcBef>
              <a:buSzPts val="2800"/>
              <a:buNone/>
              <a:defRPr/>
            </a:lvl8pPr>
            <a:lvl9pPr lvl="8">
              <a:spcBef>
                <a:spcPts val="0"/>
              </a:spcBef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0" name="Shape 9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Shape 9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Shape 93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4" name="Shape 9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95" name="Shape 95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2400"/>
              <a:buNone/>
              <a:defRPr sz="2400"/>
            </a:lvl1pPr>
            <a:lvl2pPr lvl="1">
              <a:spcBef>
                <a:spcPts val="0"/>
              </a:spcBef>
              <a:buSzPts val="2400"/>
              <a:buNone/>
              <a:defRPr sz="2400"/>
            </a:lvl2pPr>
            <a:lvl3pPr lvl="2">
              <a:spcBef>
                <a:spcPts val="0"/>
              </a:spcBef>
              <a:buSzPts val="2400"/>
              <a:buNone/>
              <a:defRPr sz="2400"/>
            </a:lvl3pPr>
            <a:lvl4pPr lvl="3">
              <a:spcBef>
                <a:spcPts val="0"/>
              </a:spcBef>
              <a:buSzPts val="2400"/>
              <a:buNone/>
              <a:defRPr sz="2400"/>
            </a:lvl4pPr>
            <a:lvl5pPr lvl="4">
              <a:spcBef>
                <a:spcPts val="0"/>
              </a:spcBef>
              <a:buSzPts val="2400"/>
              <a:buNone/>
              <a:defRPr sz="2400"/>
            </a:lvl5pPr>
            <a:lvl6pPr lvl="5">
              <a:spcBef>
                <a:spcPts val="0"/>
              </a:spcBef>
              <a:buSzPts val="2400"/>
              <a:buNone/>
              <a:defRPr sz="2400"/>
            </a:lvl6pPr>
            <a:lvl7pPr lvl="6">
              <a:spcBef>
                <a:spcPts val="0"/>
              </a:spcBef>
              <a:buSzPts val="2400"/>
              <a:buNone/>
              <a:defRPr sz="2400"/>
            </a:lvl7pPr>
            <a:lvl8pPr lvl="7">
              <a:spcBef>
                <a:spcPts val="0"/>
              </a:spcBef>
              <a:buSzPts val="2400"/>
              <a:buNone/>
              <a:defRPr sz="2400"/>
            </a:lvl8pPr>
            <a:lvl9pPr lvl="8">
              <a:spcBef>
                <a:spcPts val="0"/>
              </a:spcBef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6" name="Shape 96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97" name="Shape 97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1300"/>
              <a:buChar char="●"/>
              <a:defRPr/>
            </a:lvl1pPr>
            <a:lvl2pPr lvl="1">
              <a:spcBef>
                <a:spcPts val="0"/>
              </a:spcBef>
              <a:buSzPts val="1100"/>
              <a:buChar char="○"/>
              <a:defRPr/>
            </a:lvl2pPr>
            <a:lvl3pPr lvl="2">
              <a:spcBef>
                <a:spcPts val="0"/>
              </a:spcBef>
              <a:buSzPts val="1100"/>
              <a:buChar char="■"/>
              <a:defRPr/>
            </a:lvl3pPr>
            <a:lvl4pPr lvl="3">
              <a:spcBef>
                <a:spcPts val="0"/>
              </a:spcBef>
              <a:buSzPts val="1100"/>
              <a:buChar char="●"/>
              <a:defRPr/>
            </a:lvl4pPr>
            <a:lvl5pPr lvl="4">
              <a:spcBef>
                <a:spcPts val="0"/>
              </a:spcBef>
              <a:buSzPts val="1100"/>
              <a:buChar char="○"/>
              <a:defRPr/>
            </a:lvl5pPr>
            <a:lvl6pPr lvl="5">
              <a:spcBef>
                <a:spcPts val="0"/>
              </a:spcBef>
              <a:buSzPts val="1100"/>
              <a:buChar char="■"/>
              <a:defRPr/>
            </a:lvl6pPr>
            <a:lvl7pPr lvl="6">
              <a:spcBef>
                <a:spcPts val="0"/>
              </a:spcBef>
              <a:buSzPts val="1100"/>
              <a:buChar char="●"/>
              <a:defRPr/>
            </a:lvl7pPr>
            <a:lvl8pPr lvl="7">
              <a:spcBef>
                <a:spcPts val="0"/>
              </a:spcBef>
              <a:buSzPts val="1100"/>
              <a:buChar char="○"/>
              <a:defRPr/>
            </a:lvl8pPr>
            <a:lvl9pPr lvl="8">
              <a:spcBef>
                <a:spcPts val="0"/>
              </a:spcBef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Shape 9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Shape 10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Shape 101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2" name="Shape 102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4" name="Shape 10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lang="en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1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1.png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1.png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image" Target="../media/image1.png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>
            <a:spLocks noGrp="1"/>
          </p:cNvSpPr>
          <p:nvPr>
            <p:ph type="ctrTitle"/>
          </p:nvPr>
        </p:nvSpPr>
        <p:spPr>
          <a:xfrm>
            <a:off x="2097100" y="828400"/>
            <a:ext cx="5475900" cy="2131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 sz="3600" dirty="0"/>
              <a:t>Datawarehouse and BI	       </a:t>
            </a:r>
            <a:r>
              <a:rPr lang="en-US" sz="3600" b="1" dirty="0"/>
              <a:t>Shopify</a:t>
            </a:r>
            <a:endParaRPr lang="en" sz="3600" b="1" dirty="0"/>
          </a:p>
        </p:txBody>
      </p:sp>
      <p:sp>
        <p:nvSpPr>
          <p:cNvPr id="135" name="Shape 135"/>
          <p:cNvSpPr txBox="1">
            <a:spLocks noGrp="1"/>
          </p:cNvSpPr>
          <p:nvPr>
            <p:ph type="subTitle" idx="1"/>
          </p:nvPr>
        </p:nvSpPr>
        <p:spPr>
          <a:xfrm>
            <a:off x="5083950" y="3140500"/>
            <a:ext cx="3470700" cy="15330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 dirty="0"/>
              <a:t>Group 4: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-US" dirty="0"/>
              <a:t>Prakruti Shah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-IN" dirty="0"/>
              <a:t>R</a:t>
            </a:r>
            <a:r>
              <a:rPr lang="en-US" dirty="0" err="1"/>
              <a:t>itesh</a:t>
            </a:r>
            <a:r>
              <a:rPr lang="en-US" dirty="0"/>
              <a:t> Dhakad 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-IN" dirty="0"/>
              <a:t>S</a:t>
            </a:r>
            <a:r>
              <a:rPr lang="en-US" dirty="0" err="1"/>
              <a:t>hivali</a:t>
            </a:r>
            <a:r>
              <a:rPr lang="en-US" dirty="0"/>
              <a:t> Naik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-IN" dirty="0"/>
              <a:t>N</a:t>
            </a:r>
            <a:r>
              <a:rPr lang="en-US" dirty="0" err="1"/>
              <a:t>ikhil</a:t>
            </a:r>
            <a:r>
              <a:rPr lang="en-US" dirty="0"/>
              <a:t> Damle</a:t>
            </a:r>
            <a:endParaRPr lang="en" dirty="0"/>
          </a:p>
          <a:p>
            <a:pPr marL="0" lvl="0" indent="0">
              <a:spcBef>
                <a:spcPts val="0"/>
              </a:spcBef>
              <a:buNone/>
            </a:pPr>
            <a:endParaRPr dirty="0"/>
          </a:p>
        </p:txBody>
      </p:sp>
      <p:pic>
        <p:nvPicPr>
          <p:cNvPr id="3" name="Intro">
            <a:hlinkClick r:id="" action="ppaction://media"/>
            <a:extLst>
              <a:ext uri="{FF2B5EF4-FFF2-40B4-BE49-F238E27FC236}">
                <a16:creationId xmlns:a16="http://schemas.microsoft.com/office/drawing/2014/main" id="{6FBD8248-1F8F-4C24-A9C6-D2BFD13DBA8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95336" y="4664708"/>
            <a:ext cx="244475" cy="2444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700"/>
    </mc:Choice>
    <mc:Fallback>
      <p:transition spd="slow" advTm="197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7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167719-0A51-4146-A834-C8E5978AE5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           	Data Flow of Source to Target </a:t>
            </a:r>
            <a:br>
              <a:rPr lang="en-IN" dirty="0"/>
            </a:br>
            <a:r>
              <a:rPr lang="en-IN" dirty="0"/>
              <a:t>		           (Sales)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4D2EBE-C457-4469-8923-F73D116BB370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2810587" y="1567550"/>
            <a:ext cx="3772159" cy="3419662"/>
          </a:xfrm>
          <a:prstGeom prst="rect">
            <a:avLst/>
          </a:prstGeom>
        </p:spPr>
      </p:pic>
      <p:pic>
        <p:nvPicPr>
          <p:cNvPr id="3" name="slide 10">
            <a:hlinkClick r:id="" action="ppaction://media"/>
            <a:extLst>
              <a:ext uri="{FF2B5EF4-FFF2-40B4-BE49-F238E27FC236}">
                <a16:creationId xmlns:a16="http://schemas.microsoft.com/office/drawing/2014/main" id="{41D473DF-796D-4CD3-904E-AFB989AF82A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449763" y="2449513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1802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458"/>
    </mc:Choice>
    <mc:Fallback>
      <p:transition spd="slow" advTm="104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45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 txBox="1">
            <a:spLocks noGrp="1"/>
          </p:cNvSpPr>
          <p:nvPr>
            <p:ph type="title"/>
          </p:nvPr>
        </p:nvSpPr>
        <p:spPr>
          <a:xfrm>
            <a:off x="1572753" y="393750"/>
            <a:ext cx="7038900" cy="9141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algn="ctr"/>
            <a:r>
              <a:rPr lang="en-IN" dirty="0"/>
              <a:t>Control Flow of Source to Target </a:t>
            </a:r>
            <a:br>
              <a:rPr lang="en-IN" dirty="0"/>
            </a:br>
            <a:r>
              <a:rPr lang="en-IN" dirty="0"/>
              <a:t>(Review)</a:t>
            </a:r>
            <a:endParaRPr lang="e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B68B6E-1352-4971-876D-A39621B503B4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1090986" y="1960024"/>
            <a:ext cx="3035300" cy="25857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830BB0E-B8A1-4CDE-87CF-909063B7D2FA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4928100" y="2335600"/>
            <a:ext cx="3476625" cy="1479550"/>
          </a:xfrm>
          <a:prstGeom prst="rect">
            <a:avLst/>
          </a:prstGeom>
        </p:spPr>
      </p:pic>
      <p:pic>
        <p:nvPicPr>
          <p:cNvPr id="2" name="slide 11">
            <a:hlinkClick r:id="" action="ppaction://media"/>
            <a:extLst>
              <a:ext uri="{FF2B5EF4-FFF2-40B4-BE49-F238E27FC236}">
                <a16:creationId xmlns:a16="http://schemas.microsoft.com/office/drawing/2014/main" id="{4469CB50-176A-4705-A19E-4A960622145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449763" y="2449513"/>
            <a:ext cx="244475" cy="2444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852"/>
    </mc:Choice>
    <mc:Fallback>
      <p:transition spd="slow" advTm="118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85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 txBox="1">
            <a:spLocks noGrp="1"/>
          </p:cNvSpPr>
          <p:nvPr>
            <p:ph type="title"/>
          </p:nvPr>
        </p:nvSpPr>
        <p:spPr>
          <a:xfrm>
            <a:off x="1444982" y="464747"/>
            <a:ext cx="7038900" cy="9141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/>
            <a:r>
              <a:rPr lang="en-IN" sz="1800" dirty="0"/>
              <a:t>	Data Flow of Source to Target </a:t>
            </a:r>
            <a:br>
              <a:rPr lang="en-IN" sz="1800" dirty="0"/>
            </a:br>
            <a:r>
              <a:rPr lang="en-IN" sz="1800" dirty="0"/>
              <a:t>		           (Review)</a:t>
            </a:r>
            <a:endParaRPr lang="en"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2BF463-7BF9-4F03-9352-076AA92E2C90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2584578" y="1378847"/>
            <a:ext cx="3979508" cy="3636357"/>
          </a:xfrm>
          <a:prstGeom prst="rect">
            <a:avLst/>
          </a:prstGeom>
        </p:spPr>
      </p:pic>
      <p:pic>
        <p:nvPicPr>
          <p:cNvPr id="2" name="slide 12">
            <a:hlinkClick r:id="" action="ppaction://media"/>
            <a:extLst>
              <a:ext uri="{FF2B5EF4-FFF2-40B4-BE49-F238E27FC236}">
                <a16:creationId xmlns:a16="http://schemas.microsoft.com/office/drawing/2014/main" id="{266DD842-6649-4D2A-A7B5-8F93E8C026D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449763" y="2449513"/>
            <a:ext cx="244475" cy="2444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005"/>
    </mc:Choice>
    <mc:Fallback>
      <p:transition spd="slow" advTm="180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00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/>
              <a:t>KPI’s</a:t>
            </a:r>
          </a:p>
        </p:txBody>
      </p:sp>
      <p:sp>
        <p:nvSpPr>
          <p:cNvPr id="189" name="Shape 189"/>
          <p:cNvSpPr txBox="1">
            <a:spLocks noGrp="1"/>
          </p:cNvSpPr>
          <p:nvPr>
            <p:ph type="body" idx="1"/>
          </p:nvPr>
        </p:nvSpPr>
        <p:spPr>
          <a:xfrm>
            <a:off x="784850" y="995075"/>
            <a:ext cx="7890300" cy="38820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n" sz="1800" u="sng"/>
              <a:t>Sales Analysis</a:t>
            </a:r>
          </a:p>
          <a:p>
            <a:pPr marL="457200" lvl="0" indent="-342900" rtl="0">
              <a:spcBef>
                <a:spcPts val="0"/>
              </a:spcBef>
              <a:buSzPts val="1800"/>
              <a:buAutoNum type="arabicPeriod"/>
            </a:pPr>
            <a:r>
              <a:rPr lang="en" sz="1800"/>
              <a:t>Revenue by product </a:t>
            </a:r>
          </a:p>
          <a:p>
            <a:pPr marL="0" lvl="0" indent="0" rtl="0">
              <a:spcBef>
                <a:spcPts val="0"/>
              </a:spcBef>
              <a:buNone/>
            </a:pPr>
            <a:endParaRPr sz="1800"/>
          </a:p>
          <a:p>
            <a:pPr marL="0" lvl="0" indent="0" rtl="0">
              <a:spcBef>
                <a:spcPts val="0"/>
              </a:spcBef>
              <a:buNone/>
            </a:pPr>
            <a:endParaRPr sz="1800"/>
          </a:p>
          <a:p>
            <a:pPr marL="0" lvl="0" indent="0" rtl="0">
              <a:spcBef>
                <a:spcPts val="0"/>
              </a:spcBef>
              <a:buNone/>
            </a:pPr>
            <a:endParaRPr sz="1800"/>
          </a:p>
          <a:p>
            <a:pPr marL="457200" lvl="0" indent="-342900" rtl="0">
              <a:spcBef>
                <a:spcPts val="0"/>
              </a:spcBef>
              <a:buSzPts val="1800"/>
              <a:buAutoNum type="arabicPeriod"/>
            </a:pPr>
            <a:r>
              <a:rPr lang="en" sz="1800"/>
              <a:t>Revenue by product category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	</a:t>
            </a:r>
          </a:p>
        </p:txBody>
      </p:sp>
      <p:graphicFrame>
        <p:nvGraphicFramePr>
          <p:cNvPr id="190" name="Shape 190"/>
          <p:cNvGraphicFramePr/>
          <p:nvPr/>
        </p:nvGraphicFramePr>
        <p:xfrm>
          <a:off x="952500" y="2000250"/>
          <a:ext cx="7239000" cy="1005780"/>
        </p:xfrm>
        <a:graphic>
          <a:graphicData uri="http://schemas.openxmlformats.org/drawingml/2006/table">
            <a:tbl>
              <a:tblPr>
                <a:noFill/>
                <a:tableStyleId>{046C174F-5D87-4855-8F16-1E2E29D24E6A}</a:tableStyleId>
              </a:tblPr>
              <a:tblGrid>
                <a:gridCol w="241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1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1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Product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Revenue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Status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Leather Jacket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&gt;=$10,000</a:t>
                      </a:r>
                    </a:p>
                    <a:p>
                      <a:pPr marL="0" lvl="0" indent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&lt;$10,000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Good</a:t>
                      </a:r>
                    </a:p>
                    <a:p>
                      <a:pPr marL="0" lvl="0" indent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Bad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91" name="Shape 191"/>
          <p:cNvGraphicFramePr/>
          <p:nvPr/>
        </p:nvGraphicFramePr>
        <p:xfrm>
          <a:off x="952500" y="3882725"/>
          <a:ext cx="7307325" cy="1005780"/>
        </p:xfrm>
        <a:graphic>
          <a:graphicData uri="http://schemas.openxmlformats.org/drawingml/2006/table">
            <a:tbl>
              <a:tblPr>
                <a:noFill/>
                <a:tableStyleId>{046C174F-5D87-4855-8F16-1E2E29D24E6A}</a:tableStyleId>
              </a:tblPr>
              <a:tblGrid>
                <a:gridCol w="2435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35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357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Product Category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Revenue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Status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Clothing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&gt;=$150,000</a:t>
                      </a:r>
                    </a:p>
                    <a:p>
                      <a:pPr marL="0" lvl="0" indent="0" rt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&lt;$150,000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Good</a:t>
                      </a:r>
                    </a:p>
                    <a:p>
                      <a:pPr marL="0" lvl="0" indent="0" rt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Bad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" name="slide 13">
            <a:hlinkClick r:id="" action="ppaction://media"/>
            <a:extLst>
              <a:ext uri="{FF2B5EF4-FFF2-40B4-BE49-F238E27FC236}">
                <a16:creationId xmlns:a16="http://schemas.microsoft.com/office/drawing/2014/main" id="{D9118455-A905-4913-BE6B-DD5A292A2FC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449763" y="2449513"/>
            <a:ext cx="244475" cy="2444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2533"/>
    </mc:Choice>
    <mc:Fallback>
      <p:transition spd="slow" advTm="525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5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 txBox="1">
            <a:spLocks noGrp="1"/>
          </p:cNvSpPr>
          <p:nvPr>
            <p:ph type="body" idx="1"/>
          </p:nvPr>
        </p:nvSpPr>
        <p:spPr>
          <a:xfrm>
            <a:off x="1272800" y="553725"/>
            <a:ext cx="7038900" cy="38109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buSzPts val="1800"/>
              <a:buChar char="➢"/>
            </a:pPr>
            <a:r>
              <a:rPr lang="en" sz="1800" u="sng"/>
              <a:t>Customer Review Rating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1.	Monthly rating of products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197" name="Shape 197"/>
          <p:cNvGraphicFramePr/>
          <p:nvPr/>
        </p:nvGraphicFramePr>
        <p:xfrm>
          <a:off x="952500" y="2190750"/>
          <a:ext cx="7239000" cy="1005780"/>
        </p:xfrm>
        <a:graphic>
          <a:graphicData uri="http://schemas.openxmlformats.org/drawingml/2006/table">
            <a:tbl>
              <a:tblPr>
                <a:noFill/>
                <a:tableStyleId>{046C174F-5D87-4855-8F16-1E2E29D24E6A}</a:tableStyleId>
              </a:tblPr>
              <a:tblGrid>
                <a:gridCol w="1809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Product 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Rating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Status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Inference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Comfor-fit Tee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&gt;2.5</a:t>
                      </a:r>
                    </a:p>
                    <a:p>
                      <a:pPr marL="0" lvl="0" indent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&lt;2.5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Good</a:t>
                      </a:r>
                    </a:p>
                    <a:p>
                      <a:pPr marL="0" lvl="0" indent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Bad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Vendor is good</a:t>
                      </a:r>
                    </a:p>
                    <a:p>
                      <a:pPr marL="0" lvl="0" indent="0" rt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Vendor is bad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" name="slide 14">
            <a:hlinkClick r:id="" action="ppaction://media"/>
            <a:extLst>
              <a:ext uri="{FF2B5EF4-FFF2-40B4-BE49-F238E27FC236}">
                <a16:creationId xmlns:a16="http://schemas.microsoft.com/office/drawing/2014/main" id="{7DE624DE-0A42-4355-9DE7-F6353B60308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449763" y="2449513"/>
            <a:ext cx="244475" cy="2444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369"/>
    </mc:Choice>
    <mc:Fallback>
      <p:transition spd="slow" advTm="233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36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 txBox="1">
            <a:spLocks noGrp="1"/>
          </p:cNvSpPr>
          <p:nvPr>
            <p:ph type="title"/>
          </p:nvPr>
        </p:nvSpPr>
        <p:spPr>
          <a:xfrm>
            <a:off x="1283500" y="197550"/>
            <a:ext cx="7038900" cy="5031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/>
              <a:t>Sales Insights Dashboards</a:t>
            </a:r>
          </a:p>
        </p:txBody>
      </p:sp>
      <p:pic>
        <p:nvPicPr>
          <p:cNvPr id="203" name="Shape 20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1100" y="836200"/>
            <a:ext cx="8018350" cy="403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slide 15">
            <a:hlinkClick r:id="" action="ppaction://media"/>
            <a:extLst>
              <a:ext uri="{FF2B5EF4-FFF2-40B4-BE49-F238E27FC236}">
                <a16:creationId xmlns:a16="http://schemas.microsoft.com/office/drawing/2014/main" id="{8FBFE176-2E02-4739-991C-78C241B36DB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449763" y="2449513"/>
            <a:ext cx="244475" cy="2444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644"/>
    </mc:Choice>
    <mc:Fallback>
      <p:transition spd="slow" advTm="406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64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 txBox="1">
            <a:spLocks noGrp="1"/>
          </p:cNvSpPr>
          <p:nvPr>
            <p:ph type="title"/>
          </p:nvPr>
        </p:nvSpPr>
        <p:spPr>
          <a:xfrm>
            <a:off x="1283500" y="281625"/>
            <a:ext cx="7038900" cy="559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/>
              <a:t>Customer Review Insights Dashboards </a:t>
            </a:r>
          </a:p>
        </p:txBody>
      </p:sp>
      <p:pic>
        <p:nvPicPr>
          <p:cNvPr id="209" name="Shape 20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91400" y="783000"/>
            <a:ext cx="7864175" cy="4122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slide 16">
            <a:hlinkClick r:id="" action="ppaction://media"/>
            <a:extLst>
              <a:ext uri="{FF2B5EF4-FFF2-40B4-BE49-F238E27FC236}">
                <a16:creationId xmlns:a16="http://schemas.microsoft.com/office/drawing/2014/main" id="{1B722063-E256-4BFA-B363-D32393573EC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449763" y="2449513"/>
            <a:ext cx="244475" cy="2444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886"/>
    </mc:Choice>
    <mc:Fallback>
      <p:transition spd="slow" advTm="348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88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Governance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7500" y="1037470"/>
            <a:ext cx="7038900" cy="2911200"/>
          </a:xfrm>
        </p:spPr>
        <p:txBody>
          <a:bodyPr/>
          <a:lstStyle/>
          <a:p>
            <a:pPr>
              <a:buNone/>
            </a:pPr>
            <a:r>
              <a:rPr lang="en-US" sz="1600" b="1" dirty="0"/>
              <a:t>Overview of the goals of DG</a:t>
            </a:r>
          </a:p>
          <a:p>
            <a:pPr>
              <a:buNone/>
            </a:pPr>
            <a:r>
              <a:rPr lang="en-US" dirty="0"/>
              <a:t> Be as open and transparent as possible in your policies and procedures.</a:t>
            </a:r>
          </a:p>
          <a:p>
            <a:pPr>
              <a:buNone/>
            </a:pPr>
            <a:r>
              <a:rPr lang="en-US" dirty="0"/>
              <a:t>Support other groups who require use of your data.</a:t>
            </a:r>
          </a:p>
          <a:p>
            <a:pPr>
              <a:buNone/>
            </a:pPr>
            <a:r>
              <a:rPr lang="en-US" dirty="0"/>
              <a:t>Collaborate institutionally to break down information silos. It’s everyone’s data.</a:t>
            </a:r>
          </a:p>
          <a:p>
            <a:pPr>
              <a:buNone/>
            </a:pPr>
            <a:r>
              <a:rPr lang="en-US" sz="1600" b="1" dirty="0"/>
              <a:t>Roles in DG</a:t>
            </a:r>
          </a:p>
          <a:p>
            <a:pPr>
              <a:buNone/>
            </a:pPr>
            <a:r>
              <a:rPr lang="en-US" dirty="0"/>
              <a:t>CIO or CDO</a:t>
            </a:r>
          </a:p>
          <a:p>
            <a:pPr>
              <a:buNone/>
            </a:pPr>
            <a:r>
              <a:rPr lang="en-US" dirty="0"/>
              <a:t>Risk Manager</a:t>
            </a:r>
          </a:p>
          <a:p>
            <a:pPr>
              <a:buNone/>
            </a:pPr>
            <a:r>
              <a:rPr lang="en-US" dirty="0"/>
              <a:t>Data Administrator / Data Steward</a:t>
            </a:r>
          </a:p>
          <a:p>
            <a:pPr>
              <a:buNone/>
            </a:pPr>
            <a:r>
              <a:rPr lang="en-US" dirty="0"/>
              <a:t>Data Custodian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endParaRPr lang="en-US" dirty="0"/>
          </a:p>
        </p:txBody>
      </p:sp>
      <p:pic>
        <p:nvPicPr>
          <p:cNvPr id="4" name="slide 17">
            <a:hlinkClick r:id="" action="ppaction://media"/>
            <a:extLst>
              <a:ext uri="{FF2B5EF4-FFF2-40B4-BE49-F238E27FC236}">
                <a16:creationId xmlns:a16="http://schemas.microsoft.com/office/drawing/2014/main" id="{917BD25C-039B-4E40-A6D9-D3244313623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449763" y="2449513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6647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4754"/>
    </mc:Choice>
    <mc:Fallback>
      <p:transition spd="slow" advTm="447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75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Master Data Management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7500" y="1289258"/>
            <a:ext cx="7038900" cy="2911200"/>
          </a:xfrm>
        </p:spPr>
        <p:txBody>
          <a:bodyPr/>
          <a:lstStyle/>
          <a:p>
            <a:pPr>
              <a:buNone/>
            </a:pPr>
            <a:r>
              <a:rPr lang="en-US" sz="1600" b="1" dirty="0"/>
              <a:t>Overview of the goals of DG</a:t>
            </a:r>
            <a:endParaRPr lang="en-US" sz="1600" dirty="0"/>
          </a:p>
          <a:p>
            <a:pPr>
              <a:buNone/>
            </a:pPr>
            <a:r>
              <a:rPr lang="en-US" dirty="0"/>
              <a:t>Creating a single “Reference Copy” of key business entities.</a:t>
            </a:r>
          </a:p>
          <a:p>
            <a:pPr>
              <a:buNone/>
            </a:pPr>
            <a:r>
              <a:rPr lang="en-US" dirty="0"/>
              <a:t>Examples: Customers, Vendors, Products, Employees</a:t>
            </a:r>
          </a:p>
          <a:p>
            <a:pPr>
              <a:buNone/>
            </a:pPr>
            <a:r>
              <a:rPr lang="en-US" dirty="0"/>
              <a:t>Offers an organization a single version of what “Customer” means.</a:t>
            </a:r>
          </a:p>
          <a:p>
            <a:pPr>
              <a:buNone/>
            </a:pPr>
            <a:r>
              <a:rPr lang="en-US" dirty="0"/>
              <a:t>Helps reduce inconsistencies in data distributed throughout the enterprise.</a:t>
            </a:r>
          </a:p>
          <a:p>
            <a:pPr>
              <a:buNone/>
            </a:pPr>
            <a:r>
              <a:rPr lang="en-US" dirty="0"/>
              <a:t>Aims to provide clean, reliable data. </a:t>
            </a:r>
          </a:p>
          <a:p>
            <a:pPr>
              <a:buNone/>
            </a:pPr>
            <a:r>
              <a:rPr lang="en-US" dirty="0"/>
              <a:t>MDM initiatives will help us create conformed dimensions in our data warehouse, specifically  when the dimensional data is sourced from multiple systems.</a:t>
            </a:r>
          </a:p>
          <a:p>
            <a:pPr>
              <a:buNone/>
            </a:pPr>
            <a:r>
              <a:rPr lang="en-US" sz="1600" b="1" dirty="0"/>
              <a:t>Roles</a:t>
            </a:r>
            <a:r>
              <a:rPr lang="en-US" dirty="0"/>
              <a:t> - Data Administrator / Data Steward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4" name="slide 18">
            <a:hlinkClick r:id="" action="ppaction://media"/>
            <a:extLst>
              <a:ext uri="{FF2B5EF4-FFF2-40B4-BE49-F238E27FC236}">
                <a16:creationId xmlns:a16="http://schemas.microsoft.com/office/drawing/2014/main" id="{8A844929-DB92-4743-971C-28643F2E03A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449763" y="2449513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8407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315"/>
    </mc:Choice>
    <mc:Fallback>
      <p:transition spd="slow" advTm="283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31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Schedule of events for DG and MDM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Data Governance</a:t>
            </a:r>
          </a:p>
          <a:p>
            <a:pPr lvl="1"/>
            <a:r>
              <a:rPr lang="en-US" dirty="0"/>
              <a:t>Governing Body</a:t>
            </a:r>
          </a:p>
          <a:p>
            <a:pPr lvl="1"/>
            <a:r>
              <a:rPr lang="en-US" dirty="0"/>
              <a:t>Defined Procedures</a:t>
            </a:r>
          </a:p>
          <a:p>
            <a:pPr lvl="1"/>
            <a:r>
              <a:rPr lang="en-US" dirty="0"/>
              <a:t>Execution Plan</a:t>
            </a:r>
          </a:p>
          <a:p>
            <a:pPr lvl="1">
              <a:buNone/>
            </a:pPr>
            <a:r>
              <a:rPr lang="en-US" sz="1300" dirty="0"/>
              <a:t>Master Data Management</a:t>
            </a:r>
          </a:p>
          <a:p>
            <a:pPr marL="171450" lvl="1" indent="-171450"/>
            <a:r>
              <a:rPr lang="en-US" dirty="0"/>
              <a:t>Develop Dimension</a:t>
            </a:r>
          </a:p>
        </p:txBody>
      </p:sp>
      <p:pic>
        <p:nvPicPr>
          <p:cNvPr id="4" name="slide 19">
            <a:hlinkClick r:id="" action="ppaction://media"/>
            <a:extLst>
              <a:ext uri="{FF2B5EF4-FFF2-40B4-BE49-F238E27FC236}">
                <a16:creationId xmlns:a16="http://schemas.microsoft.com/office/drawing/2014/main" id="{3EA01AAB-08E6-4322-AA43-9FE356BC1F2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449763" y="2449513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0423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3524"/>
    </mc:Choice>
    <mc:Fallback>
      <p:transition spd="slow" advTm="435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52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/>
              <a:t>Agenda</a:t>
            </a:r>
          </a:p>
        </p:txBody>
      </p:sp>
      <p:sp>
        <p:nvSpPr>
          <p:cNvPr id="141" name="Shape 141"/>
          <p:cNvSpPr txBox="1">
            <a:spLocks noGrp="1"/>
          </p:cNvSpPr>
          <p:nvPr>
            <p:ph type="body" idx="1"/>
          </p:nvPr>
        </p:nvSpPr>
        <p:spPr>
          <a:xfrm>
            <a:off x="1013850" y="1446600"/>
            <a:ext cx="7752300" cy="32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558800" lvl="0" indent="-457200" rtl="0">
              <a:spcBef>
                <a:spcPts val="0"/>
              </a:spcBef>
              <a:spcAft>
                <a:spcPts val="0"/>
              </a:spcAft>
              <a:buSzPts val="2000"/>
              <a:buFont typeface="+mj-lt"/>
              <a:buAutoNum type="arabicPeriod"/>
            </a:pPr>
            <a:r>
              <a:rPr lang="en" sz="2000" dirty="0"/>
              <a:t>Overview</a:t>
            </a:r>
          </a:p>
          <a:p>
            <a:pPr marL="558800" lvl="0" indent="-457200" rtl="0">
              <a:spcBef>
                <a:spcPts val="0"/>
              </a:spcBef>
              <a:spcAft>
                <a:spcPts val="0"/>
              </a:spcAft>
              <a:buSzPts val="2000"/>
              <a:buFont typeface="+mj-lt"/>
              <a:buAutoNum type="arabicPeriod"/>
            </a:pPr>
            <a:r>
              <a:rPr lang="en" sz="2000" dirty="0"/>
              <a:t>Business Processes</a:t>
            </a:r>
          </a:p>
          <a:p>
            <a:pPr marL="558800" lvl="0" indent="-457200" rtl="0">
              <a:spcBef>
                <a:spcPts val="0"/>
              </a:spcBef>
              <a:spcAft>
                <a:spcPts val="0"/>
              </a:spcAft>
              <a:buSzPts val="2000"/>
              <a:buFont typeface="+mj-lt"/>
              <a:buAutoNum type="arabicPeriod"/>
            </a:pPr>
            <a:r>
              <a:rPr lang="en" sz="2000" dirty="0"/>
              <a:t>Bus Matrix</a:t>
            </a:r>
          </a:p>
          <a:p>
            <a:pPr marL="558800" lvl="0" indent="-457200" rtl="0">
              <a:spcBef>
                <a:spcPts val="0"/>
              </a:spcBef>
              <a:spcAft>
                <a:spcPts val="0"/>
              </a:spcAft>
              <a:buSzPts val="2000"/>
              <a:buFont typeface="+mj-lt"/>
              <a:buAutoNum type="arabicPeriod"/>
            </a:pPr>
            <a:r>
              <a:rPr lang="en" sz="2000" dirty="0"/>
              <a:t>Dimensional Model</a:t>
            </a:r>
          </a:p>
          <a:p>
            <a:pPr marL="558800" lvl="0" indent="-457200" rtl="0">
              <a:spcBef>
                <a:spcPts val="0"/>
              </a:spcBef>
              <a:spcAft>
                <a:spcPts val="0"/>
              </a:spcAft>
              <a:buSzPts val="2000"/>
              <a:buFont typeface="+mj-lt"/>
              <a:buAutoNum type="arabicPeriod"/>
            </a:pPr>
            <a:r>
              <a:rPr lang="en" sz="2000" dirty="0"/>
              <a:t>ETL Process</a:t>
            </a:r>
          </a:p>
          <a:p>
            <a:pPr marL="558800" lvl="0" indent="-457200" rtl="0">
              <a:spcBef>
                <a:spcPts val="0"/>
              </a:spcBef>
              <a:spcAft>
                <a:spcPts val="0"/>
              </a:spcAft>
              <a:buSzPts val="2000"/>
              <a:buFont typeface="+mj-lt"/>
              <a:buAutoNum type="arabicPeriod"/>
            </a:pPr>
            <a:r>
              <a:rPr lang="en" sz="2000" dirty="0"/>
              <a:t>KPIs</a:t>
            </a:r>
          </a:p>
          <a:p>
            <a:pPr marL="558800" lvl="0" indent="-457200" rtl="0">
              <a:spcBef>
                <a:spcPts val="0"/>
              </a:spcBef>
              <a:spcAft>
                <a:spcPts val="0"/>
              </a:spcAft>
              <a:buSzPts val="2000"/>
              <a:buFont typeface="+mj-lt"/>
              <a:buAutoNum type="arabicPeriod"/>
            </a:pPr>
            <a:r>
              <a:rPr lang="en" sz="2000" dirty="0"/>
              <a:t>Dashboards</a:t>
            </a:r>
          </a:p>
          <a:p>
            <a:pPr marL="558800" lvl="0" indent="-457200" rtl="0">
              <a:spcBef>
                <a:spcPts val="0"/>
              </a:spcBef>
              <a:buSzPts val="2000"/>
              <a:buFont typeface="+mj-lt"/>
              <a:buAutoNum type="arabicPeriod"/>
            </a:pPr>
            <a:r>
              <a:rPr lang="en" sz="2000" dirty="0"/>
              <a:t>Data  Govern</a:t>
            </a:r>
            <a:r>
              <a:rPr lang="en-US" sz="2000" dirty="0"/>
              <a:t>a</a:t>
            </a:r>
            <a:r>
              <a:rPr lang="en" sz="2000" dirty="0"/>
              <a:t>nce  </a:t>
            </a:r>
            <a:r>
              <a:rPr lang="en-US" sz="2000" dirty="0"/>
              <a:t>and Master Data Management</a:t>
            </a:r>
            <a:endParaRPr lang="en" sz="2000" dirty="0"/>
          </a:p>
          <a:p>
            <a:pPr marL="457200" lvl="0" indent="-355600" rtl="0">
              <a:spcBef>
                <a:spcPts val="0"/>
              </a:spcBef>
              <a:buSzPts val="2000"/>
              <a:buAutoNum type="arabicPeriod"/>
            </a:pPr>
            <a:endParaRPr lang="en" sz="2000" dirty="0"/>
          </a:p>
        </p:txBody>
      </p:sp>
      <p:pic>
        <p:nvPicPr>
          <p:cNvPr id="2" name="Slide 2">
            <a:hlinkClick r:id="" action="ppaction://media"/>
            <a:extLst>
              <a:ext uri="{FF2B5EF4-FFF2-40B4-BE49-F238E27FC236}">
                <a16:creationId xmlns:a16="http://schemas.microsoft.com/office/drawing/2014/main" id="{8D0661D4-F36B-4F4A-84C7-DEA3C4A6C23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643912" y="4652608"/>
            <a:ext cx="244475" cy="2444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102"/>
    </mc:Choice>
    <mc:Fallback>
      <p:transition spd="slow" advTm="301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10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565FCE-FA1C-45F8-B131-30298CB7C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Thank You</a:t>
            </a:r>
            <a:endParaRPr lang="en-US" dirty="0"/>
          </a:p>
        </p:txBody>
      </p:sp>
      <p:pic>
        <p:nvPicPr>
          <p:cNvPr id="3" name="slide 20">
            <a:hlinkClick r:id="" action="ppaction://media"/>
            <a:extLst>
              <a:ext uri="{FF2B5EF4-FFF2-40B4-BE49-F238E27FC236}">
                <a16:creationId xmlns:a16="http://schemas.microsoft.com/office/drawing/2014/main" id="{567B4CCA-B3C5-4905-8A66-3E0E09479D8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449763" y="2449513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3524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141"/>
    </mc:Choice>
    <mc:Fallback>
      <p:transition spd="slow" advTm="51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4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/>
              <a:t>Brief Overview</a:t>
            </a:r>
          </a:p>
        </p:txBody>
      </p:sp>
      <p:sp>
        <p:nvSpPr>
          <p:cNvPr id="147" name="Shape 147"/>
          <p:cNvSpPr txBox="1">
            <a:spLocks noGrp="1"/>
          </p:cNvSpPr>
          <p:nvPr>
            <p:ph type="body" idx="1"/>
          </p:nvPr>
        </p:nvSpPr>
        <p:spPr>
          <a:xfrm>
            <a:off x="1023100" y="1034975"/>
            <a:ext cx="8016600" cy="3947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>
              <a:lnSpc>
                <a:spcPct val="100000"/>
              </a:lnSpc>
              <a:spcAft>
                <a:spcPts val="0"/>
              </a:spcAft>
              <a:buNone/>
            </a:pPr>
            <a:r>
              <a:rPr lang="en-US" sz="1200" dirty="0"/>
              <a:t>A startup company created by four young entrepreneurs who have come together to solve a common goal. We have founded an American electronic commerce company called </a:t>
            </a:r>
            <a:r>
              <a:rPr lang="en-US" sz="1200" b="1" dirty="0"/>
              <a:t>” Shopify”</a:t>
            </a:r>
            <a:r>
              <a:rPr lang="en-US" sz="1200" dirty="0"/>
              <a:t> which is a one of the Internet retailer.  </a:t>
            </a:r>
          </a:p>
          <a:p>
            <a:pPr marL="457200" lvl="0">
              <a:lnSpc>
                <a:spcPct val="100000"/>
              </a:lnSpc>
              <a:spcAft>
                <a:spcPts val="0"/>
              </a:spcAft>
              <a:buNone/>
            </a:pPr>
            <a:endParaRPr lang="en-US" sz="1200" dirty="0"/>
          </a:p>
          <a:p>
            <a:pPr marL="457200" lvl="0">
              <a:lnSpc>
                <a:spcPct val="100000"/>
              </a:lnSpc>
              <a:spcAft>
                <a:spcPts val="0"/>
              </a:spcAft>
              <a:buNone/>
            </a:pPr>
            <a:r>
              <a:rPr lang="en-US" sz="1200" dirty="0"/>
              <a:t>The online shopping site would  allow the consumers to directly buy goods or services from a us over the Internet using a web browser. Consumers find a product of interest purchase it from our site and then the product would be ship to the consumers. Through this project, We want to accomplish a few business processes that will measure our success in  the online retail business</a:t>
            </a:r>
          </a:p>
          <a:p>
            <a:pPr marL="45720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/>
          </a:p>
          <a:p>
            <a: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➢"/>
            </a:pPr>
            <a:r>
              <a:rPr lang="en" sz="1200" dirty="0"/>
              <a:t>Goal</a:t>
            </a:r>
          </a:p>
          <a:p>
            <a:pPr marL="914400" lvl="1" indent="-311150" rtl="0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200" dirty="0"/>
              <a:t>Analyze the customer preference and buying pattern </a:t>
            </a:r>
          </a:p>
          <a:p>
            <a:pPr marL="914400" lvl="1" indent="-311150" rtl="0">
              <a:spcBef>
                <a:spcPts val="0"/>
              </a:spcBef>
              <a:buSzPts val="1300"/>
              <a:buChar char="○"/>
            </a:pPr>
            <a:r>
              <a:rPr lang="en" sz="1200" dirty="0"/>
              <a:t>Identify the factors which promotes sales</a:t>
            </a:r>
          </a:p>
          <a:p>
            <a:pPr marL="914400" lvl="1" indent="-311150" rtl="0">
              <a:spcBef>
                <a:spcPts val="0"/>
              </a:spcBef>
              <a:buSzPts val="1300"/>
              <a:buChar char="○"/>
            </a:pPr>
            <a:r>
              <a:rPr lang="en" sz="1200" dirty="0"/>
              <a:t>Data warehouse system answering questions related to</a:t>
            </a:r>
          </a:p>
          <a:p>
            <a:pPr marL="1371600" lvl="2" indent="-311150" rtl="0">
              <a:spcBef>
                <a:spcPts val="0"/>
              </a:spcBef>
              <a:spcAft>
                <a:spcPts val="0"/>
              </a:spcAft>
              <a:buSzPts val="1300"/>
              <a:buChar char="■"/>
            </a:pPr>
            <a:r>
              <a:rPr lang="en" sz="1200" dirty="0"/>
              <a:t>Customer purchase behavior</a:t>
            </a:r>
          </a:p>
          <a:p>
            <a:pPr marL="1371600" lvl="2" indent="-311150">
              <a:spcBef>
                <a:spcPts val="0"/>
              </a:spcBef>
              <a:buSzPts val="1300"/>
              <a:buChar char="■"/>
            </a:pPr>
            <a:r>
              <a:rPr lang="en" sz="1200" dirty="0"/>
              <a:t>Identify product categories to be promoted</a:t>
            </a:r>
          </a:p>
        </p:txBody>
      </p:sp>
      <p:pic>
        <p:nvPicPr>
          <p:cNvPr id="3" name="Slide 3">
            <a:hlinkClick r:id="" action="ppaction://media"/>
            <a:extLst>
              <a:ext uri="{FF2B5EF4-FFF2-40B4-BE49-F238E27FC236}">
                <a16:creationId xmlns:a16="http://schemas.microsoft.com/office/drawing/2014/main" id="{F72BD2B1-EF05-42B1-B90B-40B07495603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36400" y="4505275"/>
            <a:ext cx="244475" cy="2444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017"/>
    </mc:Choice>
    <mc:Fallback>
      <p:transition spd="slow" advTm="400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54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 txBox="1">
            <a:spLocks noGrp="1"/>
          </p:cNvSpPr>
          <p:nvPr>
            <p:ph type="title"/>
          </p:nvPr>
        </p:nvSpPr>
        <p:spPr>
          <a:xfrm>
            <a:off x="1388075" y="419475"/>
            <a:ext cx="7038900" cy="5583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 sz="2000"/>
              <a:t>Sales Analysis Information Categories</a:t>
            </a:r>
          </a:p>
        </p:txBody>
      </p:sp>
      <p:sp>
        <p:nvSpPr>
          <p:cNvPr id="153" name="Shape 153"/>
          <p:cNvSpPr txBox="1">
            <a:spLocks noGrp="1"/>
          </p:cNvSpPr>
          <p:nvPr>
            <p:ph type="body" idx="1"/>
          </p:nvPr>
        </p:nvSpPr>
        <p:spPr>
          <a:xfrm>
            <a:off x="1297500" y="977775"/>
            <a:ext cx="7038900" cy="13713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Sales Performance</a:t>
            </a:r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 sz="1400"/>
              <a:t>Corresponding to a particular product department , which product has the maximum sales?</a:t>
            </a:r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 sz="1400"/>
              <a:t>Which month is having maximum sales corresponding to a product department? </a:t>
            </a:r>
          </a:p>
          <a:p>
            <a:pPr marL="914400" lvl="1" indent="-317500" rtl="0">
              <a:spcBef>
                <a:spcPts val="0"/>
              </a:spcBef>
              <a:buSzPts val="1400"/>
              <a:buAutoNum type="alphaLcPeriod"/>
            </a:pPr>
            <a:r>
              <a:rPr lang="en" sz="1400"/>
              <a:t>Determining sales by product department and product name geographically?</a:t>
            </a:r>
          </a:p>
        </p:txBody>
      </p:sp>
      <p:sp>
        <p:nvSpPr>
          <p:cNvPr id="154" name="Shape 154"/>
          <p:cNvSpPr txBox="1">
            <a:spLocks noGrp="1"/>
          </p:cNvSpPr>
          <p:nvPr>
            <p:ph type="title"/>
          </p:nvPr>
        </p:nvSpPr>
        <p:spPr>
          <a:xfrm>
            <a:off x="1388075" y="2688250"/>
            <a:ext cx="7038900" cy="5583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 sz="2000"/>
              <a:t>Customer Reviews Information Categories</a:t>
            </a:r>
          </a:p>
        </p:txBody>
      </p:sp>
      <p:sp>
        <p:nvSpPr>
          <p:cNvPr id="155" name="Shape 155"/>
          <p:cNvSpPr txBox="1">
            <a:spLocks noGrp="1"/>
          </p:cNvSpPr>
          <p:nvPr>
            <p:ph type="body" idx="1"/>
          </p:nvPr>
        </p:nvSpPr>
        <p:spPr>
          <a:xfrm>
            <a:off x="1297500" y="3165075"/>
            <a:ext cx="7525500" cy="1817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Customer Preferences</a:t>
            </a:r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 sz="1400"/>
              <a:t>Determine each product's average rating to see how a particular product is rated by our customers</a:t>
            </a:r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 sz="1400"/>
              <a:t>Determine the change in pattern of product ratings over specific time frames</a:t>
            </a:r>
          </a:p>
          <a:p>
            <a:pPr marL="914400" lvl="1" indent="-317500" rtl="0">
              <a:spcBef>
                <a:spcPts val="0"/>
              </a:spcBef>
              <a:buSzPts val="1400"/>
              <a:buAutoNum type="alphaLcPeriod"/>
            </a:pPr>
            <a:r>
              <a:rPr lang="en" sz="1400"/>
              <a:t>Determine the products with the highest/lowest ratings  and see if we can change the vendor for that product to improve the product quality and hence customer satisfaction</a:t>
            </a:r>
          </a:p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  <p:pic>
        <p:nvPicPr>
          <p:cNvPr id="2" name="Slide 4">
            <a:hlinkClick r:id="" action="ppaction://media"/>
            <a:extLst>
              <a:ext uri="{FF2B5EF4-FFF2-40B4-BE49-F238E27FC236}">
                <a16:creationId xmlns:a16="http://schemas.microsoft.com/office/drawing/2014/main" id="{0BE582A0-836E-452A-994D-E0C998ED3C6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449763" y="2449513"/>
            <a:ext cx="244475" cy="2444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1813"/>
    </mc:Choice>
    <mc:Fallback>
      <p:transition spd="slow" advTm="518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81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 txBox="1">
            <a:spLocks noGrp="1"/>
          </p:cNvSpPr>
          <p:nvPr>
            <p:ph type="title"/>
          </p:nvPr>
        </p:nvSpPr>
        <p:spPr>
          <a:xfrm>
            <a:off x="1153175" y="2965500"/>
            <a:ext cx="6096300" cy="533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 sz="1800"/>
              <a:t>Customer Review </a:t>
            </a:r>
          </a:p>
        </p:txBody>
      </p:sp>
      <p:sp>
        <p:nvSpPr>
          <p:cNvPr id="161" name="Shape 161"/>
          <p:cNvSpPr txBox="1">
            <a:spLocks noGrp="1"/>
          </p:cNvSpPr>
          <p:nvPr>
            <p:ph type="title"/>
          </p:nvPr>
        </p:nvSpPr>
        <p:spPr>
          <a:xfrm>
            <a:off x="1052550" y="335950"/>
            <a:ext cx="7038900" cy="533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/>
              <a:t>Bus Matrix</a:t>
            </a:r>
          </a:p>
        </p:txBody>
      </p:sp>
      <p:sp>
        <p:nvSpPr>
          <p:cNvPr id="162" name="Shape 162"/>
          <p:cNvSpPr txBox="1">
            <a:spLocks noGrp="1"/>
          </p:cNvSpPr>
          <p:nvPr>
            <p:ph type="title"/>
          </p:nvPr>
        </p:nvSpPr>
        <p:spPr>
          <a:xfrm>
            <a:off x="1153175" y="869650"/>
            <a:ext cx="6096300" cy="533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 sz="1800"/>
              <a:t>Sales Analysis</a:t>
            </a:r>
          </a:p>
        </p:txBody>
      </p:sp>
      <p:pic>
        <p:nvPicPr>
          <p:cNvPr id="163" name="Shape 1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3651600"/>
            <a:ext cx="8839200" cy="96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Shape 16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400" y="1555750"/>
            <a:ext cx="8839201" cy="96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slide 5">
            <a:hlinkClick r:id="" action="ppaction://media"/>
            <a:extLst>
              <a:ext uri="{FF2B5EF4-FFF2-40B4-BE49-F238E27FC236}">
                <a16:creationId xmlns:a16="http://schemas.microsoft.com/office/drawing/2014/main" id="{540E1851-1F87-4552-9BD8-AB233B95611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449763" y="2449513"/>
            <a:ext cx="244475" cy="2444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894"/>
    </mc:Choice>
    <mc:Fallback>
      <p:transition spd="slow" advTm="298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89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EAA35-3D3B-400B-AA2E-9CB0396C1C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Attributes of Dimensions and Fact tables 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F13030-DDF8-4579-B564-0F5E28AE4E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94BB17-7544-4D97-B756-E1BB275B22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109" y="1555105"/>
            <a:ext cx="4302201" cy="31257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3E20263-79DB-4413-9880-23C8E793FF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1835" y="2267535"/>
            <a:ext cx="4291489" cy="1700895"/>
          </a:xfrm>
          <a:prstGeom prst="rect">
            <a:avLst/>
          </a:prstGeom>
        </p:spPr>
      </p:pic>
      <p:pic>
        <p:nvPicPr>
          <p:cNvPr id="6" name="slide 6">
            <a:hlinkClick r:id="" action="ppaction://media"/>
            <a:extLst>
              <a:ext uri="{FF2B5EF4-FFF2-40B4-BE49-F238E27FC236}">
                <a16:creationId xmlns:a16="http://schemas.microsoft.com/office/drawing/2014/main" id="{41D949A8-01F7-4DB1-B697-77E96D103D8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634902" y="4436386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5205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528"/>
    </mc:Choice>
    <mc:Fallback>
      <p:transition spd="slow" advTm="105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52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 txBox="1">
            <a:spLocks noGrp="1"/>
          </p:cNvSpPr>
          <p:nvPr>
            <p:ph type="title"/>
          </p:nvPr>
        </p:nvSpPr>
        <p:spPr>
          <a:xfrm>
            <a:off x="1297500" y="158825"/>
            <a:ext cx="7038900" cy="4965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/>
              <a:t>Dimensional Data Model</a:t>
            </a:r>
          </a:p>
        </p:txBody>
      </p:sp>
      <p:pic>
        <p:nvPicPr>
          <p:cNvPr id="170" name="Shape 1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75500" y="655325"/>
            <a:ext cx="6574776" cy="437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slide 7">
            <a:hlinkClick r:id="" action="ppaction://media"/>
            <a:extLst>
              <a:ext uri="{FF2B5EF4-FFF2-40B4-BE49-F238E27FC236}">
                <a16:creationId xmlns:a16="http://schemas.microsoft.com/office/drawing/2014/main" id="{E8163394-87FB-4BCE-B44B-35B30582E65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449763" y="2449513"/>
            <a:ext cx="244475" cy="2444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058"/>
    </mc:Choice>
    <mc:Fallback>
      <p:transition spd="slow" advTm="140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05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ED1D9A-586D-4DDA-8CD2-D21186D8D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Control &amp; Data Flow of Source to Target </a:t>
            </a:r>
            <a:br>
              <a:rPr lang="en-IN" dirty="0"/>
            </a:br>
            <a:r>
              <a:rPr lang="en-IN" dirty="0"/>
              <a:t>		     (</a:t>
            </a:r>
            <a:r>
              <a:rPr lang="en-IN" dirty="0" err="1"/>
              <a:t>DateDim</a:t>
            </a:r>
            <a:r>
              <a:rPr lang="en-IN" dirty="0"/>
              <a:t>)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89AB4A-2762-4106-A397-F70E1C774B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3C3B98-294F-4FF1-BA7D-2073E84E01EB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361108" y="1710585"/>
            <a:ext cx="3669716" cy="27082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CA34429-D3D0-4797-B792-33BE4EA3A867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4179142" y="1710584"/>
            <a:ext cx="4603750" cy="2708275"/>
          </a:xfrm>
          <a:prstGeom prst="rect">
            <a:avLst/>
          </a:prstGeom>
        </p:spPr>
      </p:pic>
      <p:pic>
        <p:nvPicPr>
          <p:cNvPr id="6" name="slide 8">
            <a:hlinkClick r:id="" action="ppaction://media"/>
            <a:extLst>
              <a:ext uri="{FF2B5EF4-FFF2-40B4-BE49-F238E27FC236}">
                <a16:creationId xmlns:a16="http://schemas.microsoft.com/office/drawing/2014/main" id="{B1A7E99E-6380-4918-A188-55DB1BA43BF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449763" y="2449513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7662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160"/>
    </mc:Choice>
    <mc:Fallback>
      <p:transition spd="slow" advTm="231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16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862C7-3A2B-460C-85C3-E0213C76D6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	Control Flow of Source to Target </a:t>
            </a:r>
            <a:br>
              <a:rPr lang="en-IN" dirty="0"/>
            </a:br>
            <a:r>
              <a:rPr lang="en-IN" dirty="0"/>
              <a:t>		           (Sales)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167992-0952-4D6A-A92A-51B567F0E9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25E90C-0B3F-459D-85D1-BDACABE95491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09671" y="1525847"/>
            <a:ext cx="4670847" cy="17025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D9115E8-04D4-41C6-A340-B186DB630293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3264547" y="3312083"/>
            <a:ext cx="5272962" cy="1650199"/>
          </a:xfrm>
          <a:prstGeom prst="rect">
            <a:avLst/>
          </a:prstGeom>
        </p:spPr>
      </p:pic>
      <p:pic>
        <p:nvPicPr>
          <p:cNvPr id="6" name="slide 9">
            <a:hlinkClick r:id="" action="ppaction://media"/>
            <a:extLst>
              <a:ext uri="{FF2B5EF4-FFF2-40B4-BE49-F238E27FC236}">
                <a16:creationId xmlns:a16="http://schemas.microsoft.com/office/drawing/2014/main" id="{CAB44A37-B284-43AA-B2C8-1BD1998E12F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449763" y="2449513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2371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044"/>
    </mc:Choice>
    <mc:Fallback>
      <p:transition spd="slow" advTm="230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04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</TotalTime>
  <Words>547</Words>
  <Application>Microsoft Office PowerPoint</Application>
  <PresentationFormat>On-screen Show (16:9)</PresentationFormat>
  <Paragraphs>113</Paragraphs>
  <Slides>20</Slides>
  <Notes>13</Notes>
  <HiddenSlides>0</HiddenSlides>
  <MMClips>20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Montserrat</vt:lpstr>
      <vt:lpstr>Lato</vt:lpstr>
      <vt:lpstr>Arial</vt:lpstr>
      <vt:lpstr>Focus</vt:lpstr>
      <vt:lpstr>Datawarehouse and BI        Shopify</vt:lpstr>
      <vt:lpstr>Agenda</vt:lpstr>
      <vt:lpstr>Brief Overview</vt:lpstr>
      <vt:lpstr>Sales Analysis Information Categories</vt:lpstr>
      <vt:lpstr>Customer Review </vt:lpstr>
      <vt:lpstr>Attributes of Dimensions and Fact tables </vt:lpstr>
      <vt:lpstr>Dimensional Data Model</vt:lpstr>
      <vt:lpstr>Control &amp; Data Flow of Source to Target         (DateDim)</vt:lpstr>
      <vt:lpstr> Control Flow of Source to Target               (Sales)</vt:lpstr>
      <vt:lpstr>            Data Flow of Source to Target               (Sales)</vt:lpstr>
      <vt:lpstr>Control Flow of Source to Target  (Review)</vt:lpstr>
      <vt:lpstr> Data Flow of Source to Target               (Review)</vt:lpstr>
      <vt:lpstr>KPI’s</vt:lpstr>
      <vt:lpstr>PowerPoint Presentation</vt:lpstr>
      <vt:lpstr>Sales Insights Dashboards</vt:lpstr>
      <vt:lpstr>Customer Review Insights Dashboards </vt:lpstr>
      <vt:lpstr>Data Governance</vt:lpstr>
      <vt:lpstr>Master Data Management</vt:lpstr>
      <vt:lpstr>Schedule of events for DG and MDM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Datawarehouse and BI for e-commerce website: Fudgemart</dc:title>
  <dc:creator>nikhil damle</dc:creator>
  <cp:lastModifiedBy>nikhil damle</cp:lastModifiedBy>
  <cp:revision>18</cp:revision>
  <dcterms:modified xsi:type="dcterms:W3CDTF">2018-04-26T00:38:35Z</dcterms:modified>
</cp:coreProperties>
</file>